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  <p:sldId id="256" r:id="rId3"/>
  </p:sldIdLst>
  <p:sldSz cx="6858000" cy="9906000" type="A4"/>
  <p:notesSz cx="6797675" cy="99282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5DBD5FFF-9329-43CB-B1EE-AF3FA9C7FB2F}">
          <p14:sldIdLst>
            <p14:sldId id="257"/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050"/>
    <a:srgbClr val="FCFBE1"/>
    <a:srgbClr val="FDFDF1"/>
    <a:srgbClr val="F7F8C0"/>
    <a:srgbClr val="F4F6A8"/>
    <a:srgbClr val="EFF2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2" autoAdjust="0"/>
    <p:restoredTop sz="94660"/>
  </p:normalViewPr>
  <p:slideViewPr>
    <p:cSldViewPr snapToGrid="0">
      <p:cViewPr>
        <p:scale>
          <a:sx n="100" d="100"/>
          <a:sy n="100" d="100"/>
        </p:scale>
        <p:origin x="1281" y="3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2F95-51E7-4583-B0A0-28BE76551332}" type="datetimeFigureOut">
              <a:rPr kumimoji="1" lang="ja-JP" altLang="en-US" smtClean="0"/>
              <a:pPr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927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2F95-51E7-4583-B0A0-28BE76551332}" type="datetimeFigureOut">
              <a:rPr kumimoji="1" lang="ja-JP" altLang="en-US" smtClean="0"/>
              <a:pPr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178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2F95-51E7-4583-B0A0-28BE76551332}" type="datetimeFigureOut">
              <a:rPr kumimoji="1" lang="ja-JP" altLang="en-US" smtClean="0"/>
              <a:pPr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208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2F95-51E7-4583-B0A0-28BE76551332}" type="datetimeFigureOut">
              <a:rPr kumimoji="1" lang="ja-JP" altLang="en-US" smtClean="0"/>
              <a:pPr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6610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2F95-51E7-4583-B0A0-28BE76551332}" type="datetimeFigureOut">
              <a:rPr kumimoji="1" lang="ja-JP" altLang="en-US" smtClean="0"/>
              <a:pPr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8945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2F95-51E7-4583-B0A0-28BE76551332}" type="datetimeFigureOut">
              <a:rPr kumimoji="1" lang="ja-JP" altLang="en-US" smtClean="0"/>
              <a:pPr/>
              <a:t>2026/2/4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891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2F95-51E7-4583-B0A0-28BE76551332}" type="datetimeFigureOut">
              <a:rPr kumimoji="1" lang="ja-JP" altLang="en-US" smtClean="0"/>
              <a:pPr/>
              <a:t>2026/2/4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048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2F95-51E7-4583-B0A0-28BE76551332}" type="datetimeFigureOut">
              <a:rPr kumimoji="1" lang="ja-JP" altLang="en-US" smtClean="0"/>
              <a:pPr/>
              <a:t>2026/2/4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0830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2F95-51E7-4583-B0A0-28BE76551332}" type="datetimeFigureOut">
              <a:rPr kumimoji="1" lang="ja-JP" altLang="en-US" smtClean="0"/>
              <a:pPr/>
              <a:t>2026/2/4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5139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2F95-51E7-4583-B0A0-28BE76551332}" type="datetimeFigureOut">
              <a:rPr kumimoji="1" lang="ja-JP" altLang="en-US" smtClean="0"/>
              <a:pPr/>
              <a:t>2026/2/4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233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2F95-51E7-4583-B0A0-28BE76551332}" type="datetimeFigureOut">
              <a:rPr kumimoji="1" lang="ja-JP" altLang="en-US" smtClean="0"/>
              <a:pPr/>
              <a:t>2026/2/4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732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02F95-51E7-4583-B0A0-28BE76551332}" type="datetimeFigureOut">
              <a:rPr kumimoji="1" lang="ja-JP" altLang="en-US" smtClean="0"/>
              <a:pPr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A4E9C-D694-478A-8DC6-811FA9C411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3058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F3F8891-E0C9-0ADB-8F65-3A87C0C32FA6}"/>
              </a:ext>
            </a:extLst>
          </p:cNvPr>
          <p:cNvSpPr/>
          <p:nvPr/>
        </p:nvSpPr>
        <p:spPr>
          <a:xfrm>
            <a:off x="20084" y="6494"/>
            <a:ext cx="6858000" cy="9899506"/>
          </a:xfrm>
          <a:prstGeom prst="rect">
            <a:avLst/>
          </a:prstGeom>
          <a:solidFill>
            <a:srgbClr val="FCFB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レーム 3"/>
          <p:cNvSpPr/>
          <p:nvPr/>
        </p:nvSpPr>
        <p:spPr>
          <a:xfrm>
            <a:off x="152153" y="39792"/>
            <a:ext cx="6466361" cy="1211158"/>
          </a:xfrm>
          <a:prstGeom prst="fram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endParaRPr kumimoji="1" lang="ja-JP" altLang="en-US" b="1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394076" y="1338821"/>
            <a:ext cx="5915025" cy="3048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kumimoji="1" lang="ja-JP" altLang="en-US" dirty="0"/>
              <a:t>～豊根村地域おこし協力隊を募集します～</a:t>
            </a:r>
          </a:p>
        </p:txBody>
      </p:sp>
      <p:sp>
        <p:nvSpPr>
          <p:cNvPr id="9" name="コンテンツ プレースホルダー 2"/>
          <p:cNvSpPr txBox="1">
            <a:spLocks/>
          </p:cNvSpPr>
          <p:nvPr/>
        </p:nvSpPr>
        <p:spPr>
          <a:xfrm>
            <a:off x="550156" y="1341654"/>
            <a:ext cx="3532280" cy="32700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28588" indent="-128588" algn="l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kumimoji="1"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57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29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01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72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44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ja-JP" altLang="en-US" dirty="0"/>
          </a:p>
        </p:txBody>
      </p:sp>
      <p:grpSp>
        <p:nvGrpSpPr>
          <p:cNvPr id="15" name="グループ化 14"/>
          <p:cNvGrpSpPr/>
          <p:nvPr/>
        </p:nvGrpSpPr>
        <p:grpSpPr>
          <a:xfrm>
            <a:off x="99055" y="1415670"/>
            <a:ext cx="6700058" cy="2941754"/>
            <a:chOff x="170298" y="1476100"/>
            <a:chExt cx="6612888" cy="2808521"/>
          </a:xfrm>
        </p:grpSpPr>
        <p:grpSp>
          <p:nvGrpSpPr>
            <p:cNvPr id="13" name="グループ化 12"/>
            <p:cNvGrpSpPr/>
            <p:nvPr/>
          </p:nvGrpSpPr>
          <p:grpSpPr>
            <a:xfrm>
              <a:off x="170298" y="1654632"/>
              <a:ext cx="6612888" cy="2629989"/>
              <a:chOff x="179007" y="1210491"/>
              <a:chExt cx="6612888" cy="2629989"/>
            </a:xfrm>
          </p:grpSpPr>
          <p:pic>
            <p:nvPicPr>
              <p:cNvPr id="6" name="図 5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4159769" y="1389378"/>
                <a:ext cx="2503079" cy="2305466"/>
              </a:xfrm>
              <a:prstGeom prst="rect">
                <a:avLst/>
              </a:prstGeom>
            </p:spPr>
          </p:pic>
          <p:sp>
            <p:nvSpPr>
              <p:cNvPr id="11" name="正方形/長方形 10"/>
              <p:cNvSpPr/>
              <p:nvPr/>
            </p:nvSpPr>
            <p:spPr>
              <a:xfrm>
                <a:off x="179007" y="1262874"/>
                <a:ext cx="3936270" cy="246823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ja-JP" altLang="ja-JP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　</a:t>
                </a:r>
                <a:r>
                  <a:rPr lang="ja-JP" altLang="ja-JP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豊根村は、愛知県の北東端に位置し、愛知県豊橋市、静岡県浜松市、長野県飯田市から、それぞれ約</a:t>
                </a:r>
                <a:r>
                  <a:rPr lang="en-US" altLang="ja-JP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90</a:t>
                </a:r>
                <a:r>
                  <a:rPr lang="ja-JP" altLang="ja-JP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分の距離にあります。愛知県最高峰</a:t>
                </a:r>
                <a:r>
                  <a:rPr lang="ja-JP" altLang="en-US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（愛知のてっぺん）</a:t>
                </a:r>
                <a:r>
                  <a:rPr lang="ja-JP" altLang="ja-JP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の茶臼山（標高</a:t>
                </a:r>
                <a:r>
                  <a:rPr lang="en-US" altLang="ja-JP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1,415</a:t>
                </a:r>
                <a:r>
                  <a:rPr lang="ja-JP" altLang="ja-JP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メートル）をはじめ、</a:t>
                </a:r>
                <a:r>
                  <a:rPr lang="en-US" altLang="ja-JP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1,000</a:t>
                </a:r>
                <a:r>
                  <a:rPr lang="ja-JP" altLang="ja-JP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メートル級の山々に囲まれた自然豊かな、人口約</a:t>
                </a:r>
                <a:r>
                  <a:rPr lang="en-US" altLang="ja-JP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900</a:t>
                </a:r>
                <a:r>
                  <a:rPr lang="ja-JP" altLang="ja-JP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人の農山村です。</a:t>
                </a:r>
                <a:endParaRPr lang="ja-JP" altLang="ja-JP" sz="105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ja-JP" altLang="ja-JP" sz="12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　</a:t>
                </a:r>
                <a:endParaRPr lang="en-US" altLang="ja-JP" sz="1200" kern="100" dirty="0">
                  <a:latin typeface="Century" panose="02040604050505020304" pitchFamily="18" charset="0"/>
                  <a:ea typeface="HG丸ｺﾞｼｯｸM-PRO" panose="020F0600000000000000" pitchFamily="50" charset="-128"/>
                  <a:cs typeface="Times New Roman" panose="02020603050405020304" pitchFamily="18" charset="0"/>
                </a:endParaRPr>
              </a:p>
              <a:p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■人口  </a:t>
                </a:r>
                <a:r>
                  <a:rPr lang="en-US" altLang="ja-JP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882</a:t>
                </a:r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人 高齢化率</a:t>
                </a:r>
                <a:r>
                  <a:rPr lang="en-US" altLang="ja-JP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51.7</a:t>
                </a:r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％ （</a:t>
                </a:r>
                <a:r>
                  <a:rPr lang="en-US" altLang="ja-JP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R8</a:t>
                </a:r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年</a:t>
                </a:r>
                <a:r>
                  <a:rPr lang="en-US" altLang="ja-JP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1</a:t>
                </a:r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月末現在）</a:t>
                </a:r>
                <a:endParaRPr lang="en-US" altLang="ja-JP" sz="1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■面積　</a:t>
                </a:r>
                <a:r>
                  <a:rPr lang="en-US" altLang="ja-JP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155.88 k</a:t>
                </a:r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㎡ うち森林が</a:t>
                </a:r>
                <a:r>
                  <a:rPr lang="en-US" altLang="ja-JP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93</a:t>
                </a:r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％（人工林</a:t>
                </a:r>
                <a:r>
                  <a:rPr lang="en-US" altLang="ja-JP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70</a:t>
                </a:r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％）</a:t>
                </a:r>
                <a:endParaRPr lang="en-US" altLang="ja-JP" sz="1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■標高　</a:t>
                </a:r>
                <a:r>
                  <a:rPr lang="en-US" altLang="ja-JP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148</a:t>
                </a:r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ｍ（佐久間ダム）～</a:t>
                </a:r>
                <a:r>
                  <a:rPr lang="en-US" altLang="ja-JP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1,415</a:t>
                </a:r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ｍ（茶臼山）</a:t>
                </a:r>
                <a:endParaRPr lang="en-US" altLang="ja-JP" sz="1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■産業　林業・建設業・観光・・・</a:t>
                </a:r>
                <a:endParaRPr lang="en-US" altLang="ja-JP" sz="1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■特産品　建築材（杉・桧）、ﾄﾏﾄ、ﾌﾞﾙｰﾍﾞﾘｰ、ｼｲﾀｹ</a:t>
                </a:r>
                <a:endParaRPr lang="en-US" altLang="ja-JP" sz="1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■集落　</a:t>
                </a:r>
                <a:r>
                  <a:rPr lang="en-US" altLang="ja-JP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39</a:t>
                </a:r>
                <a:r>
                  <a:rPr lang="ja-JP" altLang="en-US" sz="12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集落が広範囲に点在</a:t>
                </a:r>
                <a:endParaRPr lang="en-US" altLang="ja-JP" sz="12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2" name="角丸四角形 11"/>
              <p:cNvSpPr/>
              <p:nvPr/>
            </p:nvSpPr>
            <p:spPr>
              <a:xfrm>
                <a:off x="179007" y="1210491"/>
                <a:ext cx="6612888" cy="2629989"/>
              </a:xfrm>
              <a:prstGeom prst="roundRect">
                <a:avLst>
                  <a:gd name="adj" fmla="val 10044"/>
                </a:avLst>
              </a:prstGeom>
              <a:noFill/>
              <a:ln w="317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4" name="角丸四角形 13"/>
            <p:cNvSpPr/>
            <p:nvPr/>
          </p:nvSpPr>
          <p:spPr>
            <a:xfrm>
              <a:off x="433999" y="1476100"/>
              <a:ext cx="1564143" cy="326569"/>
            </a:xfrm>
            <a:prstGeom prst="roundRect">
              <a:avLst/>
            </a:prstGeom>
            <a:solidFill>
              <a:srgbClr val="92D050"/>
            </a:solidFill>
            <a:ln w="2222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/>
                <a:t>豊根村ってこんなトコ</a:t>
              </a:r>
            </a:p>
          </p:txBody>
        </p:sp>
      </p:grpSp>
      <p:sp>
        <p:nvSpPr>
          <p:cNvPr id="7" name="正方形/長方形 6"/>
          <p:cNvSpPr/>
          <p:nvPr/>
        </p:nvSpPr>
        <p:spPr>
          <a:xfrm>
            <a:off x="445974" y="172216"/>
            <a:ext cx="6081101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dist"/>
            <a:r>
              <a:rPr lang="ja-JP" altLang="en-US" sz="2800" b="1" cap="none" spc="0" dirty="0">
                <a:ln w="12700">
                  <a:solidFill>
                    <a:schemeClr val="tx1"/>
                  </a:solidFill>
                  <a:prstDash val="solid"/>
                </a:ln>
                <a:pattFill prst="pct50">
                  <a:fgClr>
                    <a:srgbClr val="00B050"/>
                  </a:fgClr>
                  <a:bgClr>
                    <a:srgbClr val="92D050"/>
                  </a:bgClr>
                </a:patt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愛知のてっぺん豊根村で</a:t>
            </a:r>
            <a:endParaRPr lang="en-US" altLang="ja-JP" sz="2800" b="1" cap="none" spc="0" dirty="0">
              <a:ln w="12700">
                <a:solidFill>
                  <a:schemeClr val="tx1"/>
                </a:solidFill>
                <a:prstDash val="solid"/>
              </a:ln>
              <a:pattFill prst="pct50">
                <a:fgClr>
                  <a:srgbClr val="00B050"/>
                </a:fgClr>
                <a:bgClr>
                  <a:srgbClr val="92D050"/>
                </a:bgClr>
              </a:patt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dist"/>
            <a:r>
              <a:rPr lang="ja-JP" altLang="en-US" sz="2800" b="1" dirty="0">
                <a:ln w="12700">
                  <a:solidFill>
                    <a:schemeClr val="tx1"/>
                  </a:solidFill>
                  <a:prstDash val="solid"/>
                </a:ln>
                <a:pattFill prst="pct50">
                  <a:fgClr>
                    <a:srgbClr val="00B050"/>
                  </a:fgClr>
                  <a:bgClr>
                    <a:srgbClr val="92D050"/>
                  </a:bgClr>
                </a:patt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あなたのアイデアを実現！</a:t>
            </a:r>
            <a:endParaRPr lang="ja-JP" altLang="en-US" sz="2800" b="1" cap="none" spc="0" dirty="0">
              <a:ln w="12700">
                <a:solidFill>
                  <a:schemeClr val="tx1"/>
                </a:solidFill>
                <a:prstDash val="solid"/>
              </a:ln>
              <a:pattFill prst="pct50">
                <a:fgClr>
                  <a:srgbClr val="00B050"/>
                </a:fgClr>
                <a:bgClr>
                  <a:srgbClr val="92D050"/>
                </a:bgClr>
              </a:patt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23" name="四角形吹き出し 22"/>
          <p:cNvSpPr/>
          <p:nvPr/>
        </p:nvSpPr>
        <p:spPr>
          <a:xfrm>
            <a:off x="2187614" y="4425829"/>
            <a:ext cx="2716022" cy="1734596"/>
          </a:xfrm>
          <a:prstGeom prst="wedgeRectCallout">
            <a:avLst>
              <a:gd name="adj1" fmla="val -22614"/>
              <a:gd name="adj2" fmla="val 41292"/>
            </a:avLst>
          </a:prstGeom>
          <a:solidFill>
            <a:srgbClr val="92D050">
              <a:alpha val="54118"/>
            </a:srgbClr>
          </a:solidFill>
          <a:ln w="254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ja-JP" sz="105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観光コース</a:t>
            </a:r>
            <a:endParaRPr lang="en-US" altLang="ja-JP" sz="105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「愛知のてっぺん」で</a:t>
            </a:r>
            <a:r>
              <a:rPr lang="ja-JP" altLang="ja-JP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  <a:r>
              <a:rPr lang="ja-JP" altLang="en-US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豊根村の魅力を</a:t>
            </a:r>
            <a:endParaRPr lang="en-US" altLang="ja-JP" sz="10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発信しよう！</a:t>
            </a:r>
            <a:endParaRPr lang="ja-JP" altLang="ja-JP" sz="10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7313" indent="-87313"/>
            <a:endParaRPr lang="en-US" altLang="ja-JP" sz="900" dirty="0">
              <a:solidFill>
                <a:schemeClr val="tx1"/>
              </a:solidFill>
            </a:endParaRPr>
          </a:p>
          <a:p>
            <a:pPr marL="87313" indent="-87313"/>
            <a:r>
              <a:rPr lang="ja-JP" altLang="ja-JP" sz="900" b="1" dirty="0">
                <a:solidFill>
                  <a:schemeClr val="tx1"/>
                </a:solidFill>
              </a:rPr>
              <a:t>①観光振興のためのコーディネート、各種事業</a:t>
            </a:r>
            <a:endParaRPr lang="en-US" altLang="ja-JP" sz="900" b="1" dirty="0">
              <a:solidFill>
                <a:schemeClr val="tx1"/>
              </a:solidFill>
            </a:endParaRPr>
          </a:p>
          <a:p>
            <a:pPr marL="87313" indent="-87313"/>
            <a:r>
              <a:rPr lang="en-US" altLang="ja-JP" sz="900" b="1" dirty="0">
                <a:solidFill>
                  <a:schemeClr val="tx1"/>
                </a:solidFill>
              </a:rPr>
              <a:t>    </a:t>
            </a:r>
            <a:r>
              <a:rPr lang="ja-JP" altLang="ja-JP" sz="900" b="1" dirty="0">
                <a:solidFill>
                  <a:schemeClr val="tx1"/>
                </a:solidFill>
              </a:rPr>
              <a:t>立案・調整・実施、観光イベントや</a:t>
            </a:r>
            <a:r>
              <a:rPr lang="ja-JP" altLang="en-US" sz="900" b="1" dirty="0">
                <a:solidFill>
                  <a:schemeClr val="tx1"/>
                </a:solidFill>
              </a:rPr>
              <a:t>地域観光資源</a:t>
            </a:r>
            <a:endParaRPr lang="en-US" altLang="ja-JP" sz="900" b="1" dirty="0">
              <a:solidFill>
                <a:schemeClr val="tx1"/>
              </a:solidFill>
            </a:endParaRPr>
          </a:p>
          <a:p>
            <a:pPr marL="87313" indent="-87313"/>
            <a:r>
              <a:rPr lang="en-US" altLang="ja-JP" sz="900" b="1" dirty="0">
                <a:solidFill>
                  <a:schemeClr val="tx1"/>
                </a:solidFill>
              </a:rPr>
              <a:t>    </a:t>
            </a:r>
            <a:r>
              <a:rPr lang="ja-JP" altLang="ja-JP" sz="900" b="1" dirty="0">
                <a:solidFill>
                  <a:schemeClr val="tx1"/>
                </a:solidFill>
              </a:rPr>
              <a:t>等に関する情報収集及び発信</a:t>
            </a:r>
          </a:p>
          <a:p>
            <a:pPr marL="87313" indent="-87313"/>
            <a:r>
              <a:rPr lang="ja-JP" altLang="ja-JP" sz="900" b="1" dirty="0">
                <a:solidFill>
                  <a:schemeClr val="tx1"/>
                </a:solidFill>
              </a:rPr>
              <a:t>②</a:t>
            </a:r>
            <a:r>
              <a:rPr lang="ja-JP" altLang="en-US" sz="900" b="1" dirty="0">
                <a:solidFill>
                  <a:schemeClr val="tx1"/>
                </a:solidFill>
              </a:rPr>
              <a:t>観光協会</a:t>
            </a:r>
            <a:r>
              <a:rPr lang="ja-JP" altLang="ja-JP" sz="900" b="1" dirty="0">
                <a:solidFill>
                  <a:schemeClr val="tx1"/>
                </a:solidFill>
              </a:rPr>
              <a:t>会員及び観光関連事業者への啓蒙活動</a:t>
            </a:r>
          </a:p>
          <a:p>
            <a:pPr marL="87313" indent="-87313"/>
            <a:r>
              <a:rPr lang="ja-JP" altLang="ja-JP" sz="900" b="1" dirty="0">
                <a:solidFill>
                  <a:schemeClr val="tx1"/>
                </a:solidFill>
              </a:rPr>
              <a:t>③観光案内窓口対応</a:t>
            </a:r>
          </a:p>
          <a:p>
            <a:pPr marL="87313" indent="-87313"/>
            <a:r>
              <a:rPr lang="ja-JP" altLang="ja-JP" sz="900" b="1" dirty="0">
                <a:solidFill>
                  <a:schemeClr val="tx1"/>
                </a:solidFill>
              </a:rPr>
              <a:t>④その他、観光</a:t>
            </a:r>
            <a:r>
              <a:rPr lang="ja-JP" altLang="en-US" sz="900" b="1" dirty="0">
                <a:solidFill>
                  <a:schemeClr val="tx1"/>
                </a:solidFill>
              </a:rPr>
              <a:t>協会のスタッフとして</a:t>
            </a:r>
            <a:r>
              <a:rPr lang="ja-JP" altLang="ja-JP" sz="900" b="1" dirty="0">
                <a:solidFill>
                  <a:schemeClr val="tx1"/>
                </a:solidFill>
              </a:rPr>
              <a:t>必要な活動</a:t>
            </a:r>
            <a:endParaRPr lang="en-US" altLang="ja-JP" sz="900" b="1" dirty="0">
              <a:solidFill>
                <a:schemeClr val="tx1"/>
              </a:solidFill>
            </a:endParaRPr>
          </a:p>
          <a:p>
            <a:pPr marL="87313" indent="-87313"/>
            <a:r>
              <a:rPr lang="ja-JP" altLang="en-US" sz="900" b="1" dirty="0">
                <a:solidFill>
                  <a:schemeClr val="tx1"/>
                </a:solidFill>
              </a:rPr>
              <a:t>　</a:t>
            </a:r>
            <a:r>
              <a:rPr lang="ja-JP" altLang="ja-JP" sz="900" b="1" dirty="0">
                <a:solidFill>
                  <a:schemeClr val="tx1"/>
                </a:solidFill>
              </a:rPr>
              <a:t>及び事務作業</a:t>
            </a:r>
            <a:endParaRPr lang="en-US" altLang="ja-JP" sz="900" b="1" dirty="0">
              <a:solidFill>
                <a:schemeClr val="tx1"/>
              </a:solidFill>
            </a:endParaRPr>
          </a:p>
        </p:txBody>
      </p:sp>
      <p:sp>
        <p:nvSpPr>
          <p:cNvPr id="24" name="四角形吹き出し 23"/>
          <p:cNvSpPr/>
          <p:nvPr/>
        </p:nvSpPr>
        <p:spPr>
          <a:xfrm>
            <a:off x="4952007" y="4422882"/>
            <a:ext cx="1860605" cy="1729425"/>
          </a:xfrm>
          <a:prstGeom prst="wedgeRectCallout">
            <a:avLst>
              <a:gd name="adj1" fmla="val 21849"/>
              <a:gd name="adj2" fmla="val 44001"/>
            </a:avLst>
          </a:prstGeom>
          <a:solidFill>
            <a:srgbClr val="92D050">
              <a:alpha val="54000"/>
            </a:srgbClr>
          </a:solidFill>
          <a:ln w="254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ja-JP" sz="105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起業実践コース</a:t>
            </a:r>
          </a:p>
          <a:p>
            <a:r>
              <a:rPr lang="ja-JP" altLang="en-US" sz="105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任期後の</a:t>
            </a:r>
            <a:r>
              <a:rPr lang="ja-JP" altLang="ja-JP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豊根村での起業を目指</a:t>
            </a:r>
            <a:r>
              <a:rPr lang="ja-JP" altLang="en-US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そう！</a:t>
            </a:r>
            <a:endParaRPr lang="ja-JP" altLang="ja-JP" sz="10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pPr marL="87313" indent="-87313"/>
            <a:r>
              <a:rPr lang="ja-JP" altLang="en-US" sz="900" b="1" dirty="0">
                <a:solidFill>
                  <a:schemeClr val="tx1"/>
                </a:solidFill>
              </a:rPr>
              <a:t>〇</a:t>
            </a:r>
            <a:r>
              <a:rPr lang="ja-JP" altLang="ja-JP" sz="900" b="1" dirty="0">
                <a:solidFill>
                  <a:schemeClr val="tx1"/>
                </a:solidFill>
              </a:rPr>
              <a:t>起業に向け、</a:t>
            </a:r>
            <a:r>
              <a:rPr lang="ja-JP" altLang="en-US" sz="900" b="1" dirty="0">
                <a:solidFill>
                  <a:schemeClr val="tx1"/>
                </a:solidFill>
              </a:rPr>
              <a:t>地域おこし協力隊の期間を有効に活用できます。</a:t>
            </a:r>
            <a:endParaRPr lang="en-US" altLang="ja-JP" sz="900" b="1" dirty="0">
              <a:solidFill>
                <a:schemeClr val="tx1"/>
              </a:solidFill>
            </a:endParaRPr>
          </a:p>
          <a:p>
            <a:pPr marL="87313" indent="-87313"/>
            <a:r>
              <a:rPr lang="ja-JP" altLang="en-US" sz="900" b="1" dirty="0">
                <a:solidFill>
                  <a:schemeClr val="tx1"/>
                </a:solidFill>
              </a:rPr>
              <a:t>〇</a:t>
            </a:r>
            <a:r>
              <a:rPr lang="ja-JP" altLang="ja-JP" sz="900" b="1" dirty="0">
                <a:solidFill>
                  <a:schemeClr val="tx1"/>
                </a:solidFill>
              </a:rPr>
              <a:t>明確な</a:t>
            </a:r>
            <a:r>
              <a:rPr lang="ja-JP" altLang="en-US" sz="900" b="1" dirty="0">
                <a:solidFill>
                  <a:schemeClr val="tx1"/>
                </a:solidFill>
              </a:rPr>
              <a:t>起業</a:t>
            </a:r>
            <a:r>
              <a:rPr lang="ja-JP" altLang="ja-JP" sz="900" b="1" dirty="0">
                <a:solidFill>
                  <a:schemeClr val="tx1"/>
                </a:solidFill>
              </a:rPr>
              <a:t>目標を持っていることが採用の条件となります。</a:t>
            </a:r>
            <a:endParaRPr lang="en-US" altLang="ja-JP" sz="900" b="1" dirty="0">
              <a:solidFill>
                <a:schemeClr val="tx1"/>
              </a:solidFill>
            </a:endParaRPr>
          </a:p>
          <a:p>
            <a:pPr marL="87313" indent="-87313"/>
            <a:r>
              <a:rPr lang="ja-JP" altLang="en-US" sz="900" b="1" dirty="0">
                <a:solidFill>
                  <a:schemeClr val="tx1"/>
                </a:solidFill>
              </a:rPr>
              <a:t>○あなたのアイデアを私たちと一緒に実現しましょう！</a:t>
            </a:r>
            <a:endParaRPr lang="ja-JP" altLang="ja-JP" sz="1000" b="1" dirty="0">
              <a:solidFill>
                <a:schemeClr val="tx1"/>
              </a:solidFill>
            </a:endParaRPr>
          </a:p>
        </p:txBody>
      </p:sp>
      <p:sp>
        <p:nvSpPr>
          <p:cNvPr id="26" name="四角形吹き出し 25"/>
          <p:cNvSpPr/>
          <p:nvPr/>
        </p:nvSpPr>
        <p:spPr>
          <a:xfrm>
            <a:off x="46762" y="4422882"/>
            <a:ext cx="2090056" cy="1729425"/>
          </a:xfrm>
          <a:prstGeom prst="wedgeRectCallout">
            <a:avLst>
              <a:gd name="adj1" fmla="val 25029"/>
              <a:gd name="adj2" fmla="val 44023"/>
            </a:avLst>
          </a:prstGeom>
          <a:solidFill>
            <a:srgbClr val="92D050">
              <a:alpha val="54000"/>
            </a:srgbClr>
          </a:solidFill>
          <a:ln w="254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5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茶臼山高原</a:t>
            </a:r>
            <a:r>
              <a:rPr lang="ja-JP" altLang="ja-JP" sz="105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コース</a:t>
            </a:r>
          </a:p>
          <a:p>
            <a:r>
              <a:rPr lang="ja-JP" altLang="en-US" sz="1000" b="1" dirty="0">
                <a:solidFill>
                  <a:schemeClr val="tx1"/>
                </a:solidFill>
              </a:rPr>
              <a:t>スキー場（県内唯一！）やフラワーツーリズムで有名な茶臼山高原の新たな強みを作ろう！</a:t>
            </a:r>
            <a:endParaRPr lang="en-US" altLang="ja-JP" sz="1000" b="1" dirty="0">
              <a:solidFill>
                <a:schemeClr val="tx1"/>
              </a:solidFill>
            </a:endParaRPr>
          </a:p>
          <a:p>
            <a:endParaRPr lang="en-US" altLang="ja-JP" sz="1000" b="1" dirty="0">
              <a:solidFill>
                <a:schemeClr val="tx1"/>
              </a:solidFill>
            </a:endParaRPr>
          </a:p>
          <a:p>
            <a:r>
              <a:rPr lang="ja-JP" altLang="en-US" sz="900" b="1" dirty="0">
                <a:solidFill>
                  <a:schemeClr val="tx1"/>
                </a:solidFill>
              </a:rPr>
              <a:t>①茶臼山高原にある高原の美術館の</a:t>
            </a:r>
            <a:endParaRPr lang="en-US" altLang="ja-JP" sz="900" b="1" dirty="0">
              <a:solidFill>
                <a:schemeClr val="tx1"/>
              </a:solidFill>
            </a:endParaRPr>
          </a:p>
          <a:p>
            <a:r>
              <a:rPr lang="ja-JP" altLang="en-US" sz="900" b="1" dirty="0">
                <a:solidFill>
                  <a:schemeClr val="tx1"/>
                </a:solidFill>
              </a:rPr>
              <a:t>　管理運営及び企画立案・調整・実施</a:t>
            </a:r>
            <a:endParaRPr lang="en-US" altLang="ja-JP" sz="900" b="1" dirty="0">
              <a:solidFill>
                <a:schemeClr val="tx1"/>
              </a:solidFill>
            </a:endParaRPr>
          </a:p>
          <a:p>
            <a:r>
              <a:rPr lang="ja-JP" altLang="en-US" sz="900" b="1" dirty="0">
                <a:solidFill>
                  <a:schemeClr val="tx1"/>
                </a:solidFill>
              </a:rPr>
              <a:t>②茶臼山高原協会のスタッ フと共に、</a:t>
            </a:r>
            <a:endParaRPr lang="en-US" altLang="ja-JP" sz="900" b="1" dirty="0">
              <a:solidFill>
                <a:schemeClr val="tx1"/>
              </a:solidFill>
            </a:endParaRPr>
          </a:p>
          <a:p>
            <a:r>
              <a:rPr lang="ja-JP" altLang="en-US" sz="900" b="1" dirty="0">
                <a:solidFill>
                  <a:schemeClr val="tx1"/>
                </a:solidFill>
              </a:rPr>
              <a:t>　高原運営に必要な活動及び事務作業</a:t>
            </a:r>
            <a:endParaRPr lang="en-US" altLang="ja-JP" sz="900" b="1" dirty="0">
              <a:solidFill>
                <a:schemeClr val="tx1"/>
              </a:solidFill>
            </a:endParaRPr>
          </a:p>
          <a:p>
            <a:endParaRPr lang="en-US" altLang="ja-JP" sz="1000" b="1" dirty="0">
              <a:solidFill>
                <a:schemeClr val="tx1"/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5" r="3913"/>
          <a:stretch/>
        </p:blipFill>
        <p:spPr>
          <a:xfrm>
            <a:off x="3853857" y="6230719"/>
            <a:ext cx="2392423" cy="1800000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A23DD7D5-B699-5E26-BB49-22EEB66B03C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857" y="8143484"/>
            <a:ext cx="2392423" cy="1594949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0860F56A-D84F-528C-37F4-A47416D72CE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20" y="8169904"/>
            <a:ext cx="2799024" cy="1574451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BA16B2DD-60BB-39F8-96A2-2DADD770C55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153" y="6198824"/>
            <a:ext cx="2851991" cy="1812203"/>
          </a:xfrm>
          <a:prstGeom prst="rect">
            <a:avLst/>
          </a:prstGeom>
        </p:spPr>
      </p:pic>
      <p:sp>
        <p:nvSpPr>
          <p:cNvPr id="25" name="円/楕円 29"/>
          <p:cNvSpPr/>
          <p:nvPr/>
        </p:nvSpPr>
        <p:spPr>
          <a:xfrm>
            <a:off x="2519151" y="7072545"/>
            <a:ext cx="1787355" cy="1689463"/>
          </a:xfrm>
          <a:prstGeom prst="ellipse">
            <a:avLst/>
          </a:prstGeom>
          <a:solidFill>
            <a:srgbClr val="92D050">
              <a:alpha val="54000"/>
            </a:srgbClr>
          </a:solidFill>
          <a:ln w="254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779873" y="7361607"/>
            <a:ext cx="145582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200" b="1" dirty="0">
                <a:solidFill>
                  <a:schemeClr val="bg1"/>
                </a:solidFill>
                <a:latin typeface="+mn-ea"/>
              </a:rPr>
              <a:t>一緒に</a:t>
            </a:r>
            <a:endParaRPr kumimoji="1" lang="en-US" altLang="ja-JP" sz="22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ja-JP" altLang="en-US" sz="2200" b="1" dirty="0">
                <a:solidFill>
                  <a:schemeClr val="bg1"/>
                </a:solidFill>
                <a:latin typeface="+mn-ea"/>
              </a:rPr>
              <a:t>チャレンジ</a:t>
            </a:r>
            <a:endParaRPr lang="en-US" altLang="ja-JP" sz="22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ja-JP" altLang="en-US" sz="2200" b="1" dirty="0">
                <a:solidFill>
                  <a:schemeClr val="bg1"/>
                </a:solidFill>
                <a:latin typeface="+mn-ea"/>
              </a:rPr>
              <a:t>しよう！</a:t>
            </a:r>
            <a:endParaRPr kumimoji="1" lang="ja-JP" altLang="en-US" sz="22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59B6885-5B6E-E23D-C45E-9766C5784280}"/>
              </a:ext>
            </a:extLst>
          </p:cNvPr>
          <p:cNvSpPr txBox="1"/>
          <p:nvPr/>
        </p:nvSpPr>
        <p:spPr>
          <a:xfrm>
            <a:off x="150046" y="6193950"/>
            <a:ext cx="80021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/>
              <a:t>高原の美術館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FC79D69-4B8B-73E1-2EBD-13D3D5E83F9D}"/>
              </a:ext>
            </a:extLst>
          </p:cNvPr>
          <p:cNvSpPr txBox="1"/>
          <p:nvPr/>
        </p:nvSpPr>
        <p:spPr>
          <a:xfrm>
            <a:off x="5043397" y="6215646"/>
            <a:ext cx="12618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/>
              <a:t>茶臼山高原</a:t>
            </a:r>
            <a:endParaRPr kumimoji="1" lang="en-US" altLang="ja-JP" sz="800" dirty="0"/>
          </a:p>
          <a:p>
            <a:r>
              <a:rPr kumimoji="1" lang="ja-JP" altLang="en-US" sz="800" dirty="0"/>
              <a:t>リフト下のサンパチェンス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7318012D-E4B0-4007-2151-7BA65BADBBD6}"/>
              </a:ext>
            </a:extLst>
          </p:cNvPr>
          <p:cNvSpPr txBox="1"/>
          <p:nvPr/>
        </p:nvSpPr>
        <p:spPr>
          <a:xfrm>
            <a:off x="336425" y="8178843"/>
            <a:ext cx="11592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/>
              <a:t>みどり湖（新豊根ダム）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1484658F-8858-E87E-98F1-B32CDD482F61}"/>
              </a:ext>
            </a:extLst>
          </p:cNvPr>
          <p:cNvSpPr txBox="1"/>
          <p:nvPr/>
        </p:nvSpPr>
        <p:spPr>
          <a:xfrm>
            <a:off x="5190718" y="8169904"/>
            <a:ext cx="10919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/>
              <a:t>茶臼山高原スキー場</a:t>
            </a:r>
          </a:p>
        </p:txBody>
      </p:sp>
    </p:spTree>
    <p:extLst>
      <p:ext uri="{BB962C8B-B14F-4D97-AF65-F5344CB8AC3E}">
        <p14:creationId xmlns:p14="http://schemas.microsoft.com/office/powerpoint/2010/main" val="3297850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D3BA28F-148A-3B54-969E-3C9EE669D4DA}"/>
              </a:ext>
            </a:extLst>
          </p:cNvPr>
          <p:cNvSpPr/>
          <p:nvPr/>
        </p:nvSpPr>
        <p:spPr>
          <a:xfrm>
            <a:off x="0" y="6494"/>
            <a:ext cx="6858000" cy="9899506"/>
          </a:xfrm>
          <a:prstGeom prst="rect">
            <a:avLst/>
          </a:prstGeom>
          <a:solidFill>
            <a:srgbClr val="FCFB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09006" y="838222"/>
            <a:ext cx="6522720" cy="8124804"/>
          </a:xfrm>
          <a:ln w="44450">
            <a:solidFill>
              <a:srgbClr val="92D050"/>
            </a:solidFill>
            <a:prstDash val="dash"/>
          </a:ln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　募集人員    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若干名</a:t>
            </a:r>
            <a:endParaRPr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　委嘱・期間・雇用関係の有無</a:t>
            </a:r>
          </a:p>
          <a:p>
            <a:pPr indent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(1)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豊根村地域おこし協力隊設置要項（以下「要項」という）に基づき村長が委嘱します。</a:t>
            </a:r>
          </a:p>
          <a:p>
            <a:pPr indent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(2)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活動開始日（委嘱日）は随時</a:t>
            </a:r>
          </a:p>
          <a:p>
            <a:pPr indent="182563"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活動状況を勘案し、年度ごとに委嘱を更新します。（最長で</a:t>
            </a: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年間）</a:t>
            </a:r>
          </a:p>
          <a:p>
            <a:pPr indent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(3)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隊員として適格でないと認められる場合は、期間中であっても委嘱を取り消すことがあります。</a:t>
            </a:r>
          </a:p>
          <a:p>
            <a:pPr indent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(4)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村との雇用関係はありません。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　活動時間等</a:t>
            </a:r>
          </a:p>
          <a:p>
            <a:pPr marL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(1)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隊員の活動時間は、原則として１日７時間４５分とする。</a:t>
            </a:r>
            <a:endParaRPr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(2)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隊員の活動日数は、原則として１月２０日とする。</a:t>
            </a:r>
          </a:p>
          <a:p>
            <a:pPr marL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(3)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時期及びイベント開催など、事情によって変則的な時間になることもあります。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　待遇等（予定）</a:t>
            </a:r>
          </a:p>
          <a:p>
            <a:pPr indent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(1)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報償費の支給    報償費　年額　</a:t>
            </a: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280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万円以内</a:t>
            </a:r>
          </a:p>
          <a:p>
            <a:pPr marL="357188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雇用保険には加入しません。また健康保険料および年金保険料は隊員の負担となります。</a:t>
            </a:r>
          </a:p>
          <a:p>
            <a:pPr indent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(2)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活動時の車両経費（自賠責保険・任意保険、燃料費含む。車両は村が用意します。）</a:t>
            </a:r>
            <a:endParaRPr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7188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</a:rPr>
              <a:t>※</a:t>
            </a:r>
            <a:r>
              <a:rPr lang="ja-JP" altLang="en-US" sz="900" dirty="0">
                <a:latin typeface="ＭＳ Ｐゴシック" panose="020B0600070205080204" pitchFamily="50" charset="-128"/>
              </a:rPr>
              <a:t>活動外の日常生活では、村提供車両はお使い頂けません。別途、自家用車が必要になります。</a:t>
            </a:r>
            <a:endParaRPr lang="ja-JP" altLang="en-US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indent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(3)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住居の提供  住居は家賃無償で提供します。</a:t>
            </a:r>
          </a:p>
          <a:p>
            <a:pPr marL="357188"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①隊員の希望により、村が用意した住居以外に居住する場合は隊員の負担になります。</a:t>
            </a:r>
          </a:p>
          <a:p>
            <a:pPr marL="357188"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②転居に係る費用、生活用品、光熱水費、通信費等は隊員の負担になります。</a:t>
            </a:r>
          </a:p>
          <a:p>
            <a:pPr marL="357188"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③住居でパソコンが必用な場合は持参願います。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　応募条件</a:t>
            </a:r>
          </a:p>
          <a:p>
            <a:pPr marL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(1)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生活の拠点が３大都市圏または都市地域に居住している人</a:t>
            </a:r>
          </a:p>
          <a:p>
            <a:pPr marL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(2)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普通運転免許及び自動車を所有しており運転に支障のない人</a:t>
            </a:r>
          </a:p>
          <a:p>
            <a:pPr marL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(3)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豊根村の生活習慣を尊重し、地域住民とともに活動できる人</a:t>
            </a:r>
          </a:p>
          <a:p>
            <a:pPr marL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(4)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採用後は村内に住民票を異動し居住していただける人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　申込受付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   随時　（まずはお電話ください）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　提出書類</a:t>
            </a:r>
          </a:p>
          <a:p>
            <a:pPr marL="182563" indent="87313"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所定の応募用紙に必用事項を記載のうえ、住民票（抄本）の写しと運転免許証の写しを添付して、豊根村役場　振興課まで郵送または持参　</a:t>
            </a: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応募用紙の請求は電話又はメールにて。折り返し郵送又はメールにて送付させていただきます。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　選考方法</a:t>
            </a:r>
          </a:p>
          <a:p>
            <a:pPr marL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(1)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第１次選考（書類審査）</a:t>
            </a:r>
          </a:p>
          <a:p>
            <a:pPr marL="182563"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提出された書類により審査を行い、結果を応募者全員に文書で通知します。</a:t>
            </a:r>
          </a:p>
          <a:p>
            <a:pPr marL="182563" algn="l">
              <a:lnSpc>
                <a:spcPct val="150000"/>
              </a:lnSpc>
              <a:spcBef>
                <a:spcPts val="0"/>
              </a:spcBef>
            </a:pP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(2)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第２次選考</a:t>
            </a:r>
          </a:p>
          <a:p>
            <a:pPr marL="444500" indent="-87313"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①第１次選考合格者を対象に面接による審査を行います。日程等の詳細は、第１次選考結果の通知の際にお知らせします。（概ね、結果通知の</a:t>
            </a:r>
            <a:r>
              <a:rPr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週間以内に実施します。）</a:t>
            </a:r>
          </a:p>
          <a:p>
            <a:pPr marL="444500" indent="-87313"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②最終選考結果は、第２次選考受験者全員に文書で通知します。</a:t>
            </a:r>
          </a:p>
        </p:txBody>
      </p:sp>
      <p:sp>
        <p:nvSpPr>
          <p:cNvPr id="4" name="角丸四角形 3"/>
          <p:cNvSpPr/>
          <p:nvPr/>
        </p:nvSpPr>
        <p:spPr>
          <a:xfrm>
            <a:off x="1375160" y="118856"/>
            <a:ext cx="4385560" cy="57647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/>
              <a:t>豊根村</a:t>
            </a:r>
            <a:r>
              <a:rPr kumimoji="1" lang="ja-JP" altLang="en-US" sz="1600" b="1" dirty="0"/>
              <a:t>「地域おこし協力隊」</a:t>
            </a:r>
            <a:r>
              <a:rPr lang="ja-JP" altLang="en-US" sz="1600" b="1" dirty="0"/>
              <a:t>の募集</a:t>
            </a:r>
            <a:r>
              <a:rPr kumimoji="1" lang="ja-JP" altLang="en-US" sz="1600" b="1" dirty="0"/>
              <a:t>について</a:t>
            </a:r>
            <a:endParaRPr kumimoji="1" lang="en-US" altLang="ja-JP" sz="1600" b="1" dirty="0"/>
          </a:p>
          <a:p>
            <a:pPr algn="ctr"/>
            <a:endParaRPr lang="en-US" altLang="ja-JP" sz="200" b="1" dirty="0"/>
          </a:p>
          <a:p>
            <a:pPr algn="ctr"/>
            <a:r>
              <a:rPr lang="ja-JP" altLang="en-US" sz="1000" b="1" dirty="0"/>
              <a:t>～茶臼山高原コース・観光コース・起業実践コース～</a:t>
            </a:r>
            <a:endParaRPr kumimoji="1" lang="ja-JP" altLang="en-US" sz="1000" b="1" dirty="0"/>
          </a:p>
        </p:txBody>
      </p:sp>
      <p:sp>
        <p:nvSpPr>
          <p:cNvPr id="5" name="角丸四角形 4"/>
          <p:cNvSpPr/>
          <p:nvPr/>
        </p:nvSpPr>
        <p:spPr>
          <a:xfrm>
            <a:off x="209006" y="9223821"/>
            <a:ext cx="6522720" cy="418011"/>
          </a:xfrm>
          <a:prstGeom prst="roundRect">
            <a:avLst>
              <a:gd name="adj" fmla="val 35417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</a:t>
            </a:r>
            <a:r>
              <a:rPr lang="zh-TW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住所：〒</a:t>
            </a:r>
            <a:r>
              <a:rPr lang="en-US" altLang="zh-TW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449-040</a:t>
            </a:r>
            <a:r>
              <a: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zh-TW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愛知県北設楽郡豊根村下黒川字蕨平</a:t>
            </a:r>
            <a:r>
              <a:rPr lang="en-US" altLang="zh-TW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zh-TW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番地 豊根村役場　振興課　</a:t>
            </a:r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</a:t>
            </a:r>
            <a:r>
              <a:rPr lang="zh-TW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係</a:t>
            </a:r>
            <a:endParaRPr lang="en-US" altLang="zh-TW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</a:t>
            </a:r>
            <a:r>
              <a:rPr lang="zh-TW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電話：</a:t>
            </a:r>
            <a:r>
              <a: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0536-85-1312</a:t>
            </a:r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</a:t>
            </a:r>
            <a:r>
              <a:rPr lang="zh-TW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ファックス：</a:t>
            </a:r>
            <a:r>
              <a: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0536-85-5005</a:t>
            </a:r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</a:t>
            </a:r>
            <a:r>
              <a: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E</a:t>
            </a:r>
            <a:r>
              <a:rPr lang="zh-TW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メール：</a:t>
            </a:r>
            <a:r>
              <a:rPr lang="en-US" altLang="zh-TW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chiiki@vill.toyone.lg.jp</a:t>
            </a:r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</a:t>
            </a:r>
            <a:r>
              <a:rPr lang="en-US" altLang="zh-TW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URL</a:t>
            </a:r>
            <a:r>
              <a:rPr lang="zh-TW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lang="en-US" altLang="zh-TW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http</a:t>
            </a:r>
            <a:r>
              <a: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</a:t>
            </a:r>
            <a:r>
              <a:rPr lang="en-US" altLang="zh-TW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://www.vill.toyone.lg.jp/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4157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1031</TotalTime>
  <Words>1041</Words>
  <Application>Microsoft Office PowerPoint</Application>
  <PresentationFormat>A4 210 x 297 mm</PresentationFormat>
  <Paragraphs>84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HGP創英角ﾎﾟｯﾌﾟ体</vt:lpstr>
      <vt:lpstr>HG丸ｺﾞｼｯｸM-PRO</vt:lpstr>
      <vt:lpstr>HG創英角ﾎﾟｯﾌﾟ体</vt:lpstr>
      <vt:lpstr>ＭＳ Ｐゴシック</vt:lpstr>
      <vt:lpstr>ＭＳ ゴシック</vt:lpstr>
      <vt:lpstr>Arial</vt:lpstr>
      <vt:lpstr>Calibri</vt:lpstr>
      <vt:lpstr>Calibri Light</vt:lpstr>
      <vt:lpstr>Century</vt:lpstr>
      <vt:lpstr>Office テーマ</vt:lpstr>
      <vt:lpstr>PowerPoint プレゼンテーション</vt:lpstr>
      <vt:lpstr>PowerPoint プレゼンテーション</vt:lpstr>
    </vt:vector>
  </TitlesOfParts>
  <Company>豊根村役場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toyone116</dc:creator>
  <cp:lastModifiedBy>toyone174</cp:lastModifiedBy>
  <cp:revision>96</cp:revision>
  <cp:lastPrinted>2026-01-26T05:09:34Z</cp:lastPrinted>
  <dcterms:created xsi:type="dcterms:W3CDTF">2018-01-18T01:39:43Z</dcterms:created>
  <dcterms:modified xsi:type="dcterms:W3CDTF">2026-02-04T02:47:43Z</dcterms:modified>
</cp:coreProperties>
</file>